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4" r:id="rId5"/>
    <p:sldId id="260" r:id="rId6"/>
    <p:sldId id="258" r:id="rId7"/>
    <p:sldId id="259" r:id="rId8"/>
    <p:sldId id="261" r:id="rId9"/>
    <p:sldId id="262" r:id="rId10"/>
    <p:sldId id="267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7A37-5306-4270-88EB-B19E5F3E7374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7CC4-51F8-473E-882B-35BDFA0CE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30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7A37-5306-4270-88EB-B19E5F3E7374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7CC4-51F8-473E-882B-35BDFA0CE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9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7A37-5306-4270-88EB-B19E5F3E7374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7CC4-51F8-473E-882B-35BDFA0CE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64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7A37-5306-4270-88EB-B19E5F3E7374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7CC4-51F8-473E-882B-35BDFA0CE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94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7A37-5306-4270-88EB-B19E5F3E7374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7CC4-51F8-473E-882B-35BDFA0CE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71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7A37-5306-4270-88EB-B19E5F3E7374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7CC4-51F8-473E-882B-35BDFA0CE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728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7A37-5306-4270-88EB-B19E5F3E7374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7CC4-51F8-473E-882B-35BDFA0CE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33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7A37-5306-4270-88EB-B19E5F3E7374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7CC4-51F8-473E-882B-35BDFA0CE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57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7A37-5306-4270-88EB-B19E5F3E7374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7CC4-51F8-473E-882B-35BDFA0CE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5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7A37-5306-4270-88EB-B19E5F3E7374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7CC4-51F8-473E-882B-35BDFA0CE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24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27A37-5306-4270-88EB-B19E5F3E7374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7CC4-51F8-473E-882B-35BDFA0CE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25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27A37-5306-4270-88EB-B19E5F3E7374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07CC4-51F8-473E-882B-35BDFA0CE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25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b="1" dirty="0">
                <a:solidFill>
                  <a:prstClr val="black"/>
                </a:solidFill>
                <a:latin typeface="Calibri"/>
              </a:rPr>
              <a:t>Промышленный катализ в нефтепереработке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85006"/>
          </a:xfrm>
        </p:spPr>
        <p:txBody>
          <a:bodyPr>
            <a:noAutofit/>
          </a:bodyPr>
          <a:lstStyle/>
          <a:p>
            <a:r>
              <a:rPr lang="kk-KZ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3. Лабораторные реакторы для каталитичсекого исследования. Требования к лабораторным реакторам. Реакторы с кипящим слоем катализатора, трубчатые реакторы с неподвижным слоем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катализатора.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874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самоконтроля: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Какие виды лабораторных установок вы знаете?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Какие требования к ним существуют?</a:t>
            </a:r>
          </a:p>
          <a:p>
            <a:pPr marL="514350" indent="-514350">
              <a:buAutoNum type="arabicPeriod"/>
            </a:pPr>
            <a:r>
              <a:rPr lang="ru-RU" dirty="0" smtClean="0"/>
              <a:t>Расскажите подробно о реакторе с кипящем </a:t>
            </a:r>
            <a:r>
              <a:rPr lang="ru-RU" smtClean="0"/>
              <a:t>слоем катализатора</a:t>
            </a:r>
          </a:p>
          <a:p>
            <a:pPr marL="0" indent="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386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k-KZ" dirty="0" smtClean="0"/>
              <a:t>Иванова</a:t>
            </a:r>
            <a:r>
              <a:rPr lang="kk-KZ" dirty="0"/>
              <a:t>, Л.В.	Технология переработки нефти и газа: [Учеб. пособие для нефт. техникумов] М.: Химия, 1966.- 419 с</a:t>
            </a:r>
            <a:r>
              <a:rPr lang="kk-KZ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/>
              <a:t>Капустин В.М. Технология переработки нефти. В 4-х частях. Часть первая Первичная переработка нефти. М.: </a:t>
            </a:r>
            <a:r>
              <a:rPr lang="ru-RU" dirty="0" err="1"/>
              <a:t>КолосС</a:t>
            </a:r>
            <a:r>
              <a:rPr lang="ru-RU" dirty="0"/>
              <a:t>, 2012. 456с.</a:t>
            </a:r>
          </a:p>
        </p:txBody>
      </p:sp>
    </p:spTree>
    <p:extLst>
      <p:ext uri="{BB962C8B-B14F-4D97-AF65-F5344CB8AC3E}">
        <p14:creationId xmlns:p14="http://schemas.microsoft.com/office/powerpoint/2010/main" val="303809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Цель лекции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Ознакомление с лабораторными реакторами и </a:t>
            </a:r>
            <a:r>
              <a:rPr lang="ru-RU" sz="4400" dirty="0" err="1" smtClean="0"/>
              <a:t>требоаваниями</a:t>
            </a:r>
            <a:r>
              <a:rPr lang="ru-RU" sz="4400" dirty="0" smtClean="0"/>
              <a:t> к реакторам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37163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3138"/>
            <a:ext cx="10515600" cy="57138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Наряду с технологическими требованиями, индивидуальными для каждого процесса, рассматриваемая аппаратура должна отвечать следующим механическим и конструктивным требованиям </a:t>
            </a:r>
          </a:p>
          <a:p>
            <a:pPr marL="0" indent="0">
              <a:buNone/>
            </a:pPr>
            <a:r>
              <a:rPr lang="ru-RU" dirty="0" smtClean="0"/>
              <a:t> 1) механическая прочность и жесткость, исключающие разрушения аппаратов и их элементов, </a:t>
            </a:r>
          </a:p>
          <a:p>
            <a:pPr marL="0" indent="0">
              <a:buNone/>
            </a:pPr>
            <a:r>
              <a:rPr lang="ru-RU" dirty="0" smtClean="0"/>
              <a:t>2) герметичность, наиболее трудно достигаемая в разъемных и подвижных соединениях при работе под повышенным давлением и высокой температуре; </a:t>
            </a:r>
          </a:p>
          <a:p>
            <a:pPr marL="0" indent="0">
              <a:buNone/>
            </a:pPr>
            <a:r>
              <a:rPr lang="ru-RU" dirty="0" smtClean="0"/>
              <a:t>3) долговечность и надежность, обусловливаемая правильным выбором конструктивных материалов, устойчивых к коррозии и</a:t>
            </a:r>
          </a:p>
          <a:p>
            <a:pPr marL="0" indent="0">
              <a:buNone/>
            </a:pPr>
            <a:r>
              <a:rPr lang="ru-RU" dirty="0" smtClean="0"/>
              <a:t>действию повышенных температур. В производстве катализаторов срок службы основной аппаратуры обычно не менее 10 лет; </a:t>
            </a:r>
          </a:p>
          <a:p>
            <a:pPr marL="0" indent="0">
              <a:buNone/>
            </a:pPr>
            <a:r>
              <a:rPr lang="ru-RU" dirty="0" smtClean="0"/>
              <a:t>4) удобство в обслуживании и проведении ремонтов.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65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0010"/>
            <a:ext cx="10515600" cy="579695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Реакторы кипящего слоя применяют в промышленности для крекинга нефтепродуктов на алюмосиликатном катализаторе. Эти реакторы являются самыми крупными аппаратами с кипящим слоем катализатора.</a:t>
            </a: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Например, для гидрирования окиси углерода (с целью синтеза метанола, высших спиртов,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синтина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и в синтезе аммиака (для гидрирования азота на железном катализаторе).</a:t>
            </a: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Кипящий слой оказался более технологичным и экономичным, чем фильтрующий (неподвижный) слой катализатора, во многих окислительных процессах, в частности, при окислении этилена до окиси, нафталина 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ортоксилола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фталевого ангидрида, сернистого ангидрида до серного и т.д.</a:t>
            </a: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Очистка технологических и отходящих газов от ядовитых и вредных компонентов в ряде производств осуществляется путем каталитического превращения вредных веществ в безводные (окисление углеводородов и их производных до СО</a:t>
            </a:r>
            <a:r>
              <a:rPr lang="ru-RU" b="0" i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</a:t>
            </a:r>
            <a:r>
              <a:rPr lang="ru-RU" b="0" i="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О). В большинстве случаев отходящие газа содержат пыль, которая быстро засоряет неподвижный слой катализатора. Наилучшим выходом из затруднения при очистке запыленных газов является катализ в кипящем слое.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3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6894"/>
            <a:ext cx="10515600" cy="5500069"/>
          </a:xfrm>
        </p:spPr>
        <p:txBody>
          <a:bodyPr/>
          <a:lstStyle/>
          <a:p>
            <a:pPr marL="0" indent="0">
              <a:buNone/>
            </a:pPr>
            <a:r>
              <a:rPr lang="ru-RU" b="1" i="0" dirty="0" smtClean="0">
                <a:solidFill>
                  <a:srgbClr val="749D07"/>
                </a:solidFill>
                <a:effectLst/>
                <a:latin typeface="Times New Roman" panose="02020603050405020304" pitchFamily="18" charset="0"/>
              </a:rPr>
              <a:t>Реактор с неподвижным слоем</a:t>
            </a:r>
          </a:p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Реакторы этого типа широко распространены и, по крайней мере в лабораторной практике, весьма удобны. Обычно именно они используются при апробировании новых методов иммобилизации клеток. В них трудно, однако, производить количественную оценку и масштабировать процесс. Реакторы идеального вытеснения с неподвижным слоем и однократным протоком могут обеспечить высокую скорость реакции благодаря высоким концентрациям субстрата, но из-за низкой скорости потока имеют относительно низкие коэффициенты тепло- и массопереноса. В реакторах с неподвижным слоем удается достичь более высоких значений этих характеристик и лучшей управляемости процессом за счет рециркуляции.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179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Реакторы с кипящим слоем катализатора, трубчатые реакторы с неподвижным слоем катализатора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558" y="712519"/>
            <a:ext cx="7457704" cy="4655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196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5642"/>
            <a:ext cx="10515600" cy="5571321"/>
          </a:xfrm>
        </p:spPr>
        <p:txBody>
          <a:bodyPr/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ТРУБЧАТЫЙ РЕАКТОР - расчет профилей температур и концентраций в трубчатом реакторе с неподвижным слоем катализатора для процессов окисления этилена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этиленоксид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метанола в формальдегид, нафталина во фталевый ангидрид, паровой конверсии метана, синтеза аммиака, дегидрирования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циклогексанола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Предлагается одномерная или двухмерная (с радиальным переносом) модель процесса. Предоставлена возможность изменять параметры и условия процесса, проводить секционирование реактора.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095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9382"/>
            <a:ext cx="10515600" cy="5927581"/>
          </a:xfrm>
        </p:spPr>
        <p:txBody>
          <a:bodyPr/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Примером системы с максимально высокой потребностью в кислороде является используемая для производства уксусной кислоты культур. Значение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Кжа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 работе с воздухом составило 4200 ч-1. Реактор (объем жидкости— 1 л) заполняли цилиндрами (5 X И см) из пористого керамического материала, на которых происходила адсорбция клеток. Эффективность аэрации привела к возрастанию скорости образования продукта. Воздух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диспергировали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жидкой среде с помощью пульса-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ционного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насоса, расположенного в основании реактора.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845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1257"/>
            <a:ext cx="10515600" cy="5915706"/>
          </a:xfrm>
        </p:spPr>
        <p:txBody>
          <a:bodyPr/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Способность математической модели прогнозировать действие реактора с неподвижным слоем была показана при использовании констант, полученных для реакторов периодического действия. Качество модельных прогнозов оказалось очень высоким при сравнении с экспериментальными данными о прохождении хлора через колонку с малыми частицами гранулированного угля (60—80 меш) и с более крупными частицами (18— 20 меш).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3686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624</Words>
  <Application>Microsoft Office PowerPoint</Application>
  <PresentationFormat>Широкоэкранный</PresentationFormat>
  <Paragraphs>26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Промышленный катализ в нефтепереработке</vt:lpstr>
      <vt:lpstr>Цель лекции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 для самоконтроля:</vt:lpstr>
      <vt:lpstr>Список литературы: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Промышленный катализ в нефтепереработке</dc:title>
  <dc:creator>Пользователь Windows</dc:creator>
  <cp:lastModifiedBy>Windows User</cp:lastModifiedBy>
  <cp:revision>9</cp:revision>
  <dcterms:created xsi:type="dcterms:W3CDTF">2018-01-11T07:43:10Z</dcterms:created>
  <dcterms:modified xsi:type="dcterms:W3CDTF">2019-11-01T13:31:59Z</dcterms:modified>
</cp:coreProperties>
</file>